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78DD129-A8C2-419E-B641-6CC90F5073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0" y="1524000"/>
            <a:ext cx="10668000" cy="22860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D1B33C04-8A23-4499-A6EF-1D190F0FB3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2000" y="4571999"/>
            <a:ext cx="10668000" cy="1524000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EFA99FB-5674-4BC5-949F-8D45EC167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8/1/2022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763CF93-DD67-4FE2-8083-864693FE8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F05E934-32B6-44B1-9622-67F30BDA3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638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2BA5B09-FC60-445F-8A12-79869BEC60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E0A219F7-87F2-409F-BB0B-8FE9270C98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CCAC2BB8-59E0-4EB2-B3BE-59D8641EE1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8/1/2022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2D56984E-C0DE-461B-8011-8FC31B0EE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7FE7C03-68D3-445E-A5A2-8A935CFC97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593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3B21F0D7-112D-48B1-B32B-170B1AA2B5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43998" y="761999"/>
            <a:ext cx="2286000" cy="53340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4B27A7C1-8E5B-41DA-9802-F242D382B6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62001" y="761999"/>
            <a:ext cx="7619999" cy="53340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A961CC7-F5B1-464A-8127-60645FB21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8/1/2022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3B94302-B381-4F37-A9FF-5CC551917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E707151-541F-4104-B989-83A9DCA6E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090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66AF011-A499-4054-89BF-A4800A68F6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66FB6E8-D956-45B5-9B4A-9D31DF466B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ECDB9DB-9E62-4292-915C-1DD413474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8/1/2022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2BD462F1-BC30-4172-8353-363123A1D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C92EE8A-96DF-4D7D-B434-778324756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007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328453A-F2B4-4EDB-B8FA-150267BC1A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0"/>
            <a:ext cx="10668000" cy="3038475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24C46C51-ADF1-48FC-A4D9-38C369E783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4589463"/>
            <a:ext cx="10668000" cy="150653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EC43B56-4DC7-490B-AEFD-55ED1ECFF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8/1/2022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54738F8-C4B2-41D8-B627-A6DDB24B2D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4F43D49-23F8-4C4B-9C30-EDC030EE6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522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2E5556D-6916-42E6-8820-8A0D328A50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62747A5-C962-477F-89AA-A32385D579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2000" y="2285999"/>
            <a:ext cx="5151119" cy="38100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0CD08312-30FC-44D8-B2A9-B5CAAD9F06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78879" y="2285999"/>
            <a:ext cx="5151121" cy="38100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DBED84EB-AF90-4F19-A376-0FE5E50F9E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8/1/2022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7B838ED0-2789-41E4-A36E-83F92CA2E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37221A83-6D60-45F0-9173-5F6D2438B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162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A4FFAE2-03F4-4A94-86C4-9305B237C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62000"/>
            <a:ext cx="10668000" cy="1524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75BAC5A5-E184-46B6-8AB5-C8E132D362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2285999"/>
            <a:ext cx="5151119" cy="7619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8FDCFE87-5D80-45CB-9D13-DFC9AFCEC7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62000" y="3048000"/>
            <a:ext cx="5151119" cy="304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DAAC1E5A-8423-4749-8EDA-E13425F696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78878" y="2286000"/>
            <a:ext cx="5151122" cy="7619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DA832AAA-4BB8-4A3D-9C79-516F82F800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78878" y="3048000"/>
            <a:ext cx="5151122" cy="304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E80BEC63-51D3-4C70-B804-BE9EF765A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8/1/2022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735CA295-8563-402F-92C3-1F20C977C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5EFA5918-109D-4342-84C0-9774A52C9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876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5EF2662-CBD1-4498-9B6E-2961F5EF1B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9FF739AE-8101-4C18-8CF3-911BDF3978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8/1/2022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66EB1C88-D181-449C-9BE1-E85068C18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EB38A2C9-E93B-4F0A-A021-9E3AEBC3F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669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F00AE8D9-9B42-438E-ADA6-CCFE45788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8/1/2022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C4F792B9-A8AF-4E13-8A25-741E89691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533A2CF6-DBC5-4491-B213-B3CD09D31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614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9727076-58C8-494C-B6B1-DC86F62DDC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61998"/>
            <a:ext cx="3810000" cy="1524002"/>
          </a:xfrm>
        </p:spPr>
        <p:txBody>
          <a:bodyPr anchor="t" anchorCtr="0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9F29E36-0340-452F-8D0A-1BC3F3A388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0" y="762001"/>
            <a:ext cx="6096000" cy="5334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4A051C2E-E587-45E8-BDB1-DFF2F2791B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2000" y="2286000"/>
            <a:ext cx="3810000" cy="381000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7821D993-DEDD-470E-B48B-CB053A55A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8/1/2022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67926C64-7401-4CA4-859F-74472AF869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F0108F41-F1F6-431C-9B45-8A447F188C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64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BE104FB-422C-4023-9381-EB12F1582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762000"/>
            <a:ext cx="3809999" cy="1524000"/>
          </a:xfrm>
        </p:spPr>
        <p:txBody>
          <a:bodyPr anchor="t" anchorCtr="0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14DBA3AA-DE44-4B1F-91D1-09F67B89B9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34000" y="762001"/>
            <a:ext cx="6021388" cy="5334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4A27B131-5117-4106-80DB-2AB208C4C9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2001" y="2286000"/>
            <a:ext cx="3809999" cy="38100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1C13918A-7F23-4C72-8E80-591324A30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8/1/2022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181071C8-76FE-4B83-8317-BD53C7C844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3623681A-6F29-48FC-9409-319ED3E96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231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="" xmlns:a16="http://schemas.microsoft.com/office/drawing/2014/main" id="{A6EF5A53-0A64-4CA5-B9C7-1CB97CB5CF1C}"/>
              </a:ext>
            </a:extLst>
          </p:cNvPr>
          <p:cNvSpPr/>
          <p:nvPr/>
        </p:nvSpPr>
        <p:spPr>
          <a:xfrm>
            <a:off x="8157843" y="6244836"/>
            <a:ext cx="4034156" cy="613164"/>
          </a:xfrm>
          <a:custGeom>
            <a:avLst/>
            <a:gdLst>
              <a:gd name="connsiteX0" fmla="*/ 1479137 w 4034156"/>
              <a:gd name="connsiteY0" fmla="*/ 230 h 613164"/>
              <a:gd name="connsiteX1" fmla="*/ 3482844 w 4034156"/>
              <a:gd name="connsiteY1" fmla="*/ 298555 h 613164"/>
              <a:gd name="connsiteX2" fmla="*/ 3831590 w 4034156"/>
              <a:gd name="connsiteY2" fmla="*/ 425010 h 613164"/>
              <a:gd name="connsiteX3" fmla="*/ 4034156 w 4034156"/>
              <a:gd name="connsiteY3" fmla="*/ 494088 h 613164"/>
              <a:gd name="connsiteX4" fmla="*/ 4034156 w 4034156"/>
              <a:gd name="connsiteY4" fmla="*/ 613164 h 613164"/>
              <a:gd name="connsiteX5" fmla="*/ 0 w 4034156"/>
              <a:gd name="connsiteY5" fmla="*/ 613164 h 613164"/>
              <a:gd name="connsiteX6" fmla="*/ 54792 w 4034156"/>
              <a:gd name="connsiteY6" fmla="*/ 512415 h 613164"/>
              <a:gd name="connsiteX7" fmla="*/ 168327 w 4034156"/>
              <a:gd name="connsiteY7" fmla="*/ 366637 h 613164"/>
              <a:gd name="connsiteX8" fmla="*/ 1192562 w 4034156"/>
              <a:gd name="connsiteY8" fmla="*/ 1522 h 613164"/>
              <a:gd name="connsiteX9" fmla="*/ 1479137 w 4034156"/>
              <a:gd name="connsiteY9" fmla="*/ 230 h 613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034156" h="613164">
                <a:moveTo>
                  <a:pt x="1479137" y="230"/>
                </a:moveTo>
                <a:cubicBezTo>
                  <a:pt x="2152575" y="4287"/>
                  <a:pt x="2854487" y="63583"/>
                  <a:pt x="3482844" y="298555"/>
                </a:cubicBezTo>
                <a:cubicBezTo>
                  <a:pt x="3599338" y="342114"/>
                  <a:pt x="3715540" y="384216"/>
                  <a:pt x="3831590" y="425010"/>
                </a:cubicBezTo>
                <a:lnTo>
                  <a:pt x="4034156" y="494088"/>
                </a:lnTo>
                <a:lnTo>
                  <a:pt x="4034156" y="613164"/>
                </a:lnTo>
                <a:lnTo>
                  <a:pt x="0" y="613164"/>
                </a:lnTo>
                <a:lnTo>
                  <a:pt x="54792" y="512415"/>
                </a:lnTo>
                <a:cubicBezTo>
                  <a:pt x="88888" y="459433"/>
                  <a:pt x="126502" y="410480"/>
                  <a:pt x="168327" y="366637"/>
                </a:cubicBezTo>
                <a:cubicBezTo>
                  <a:pt x="428292" y="94062"/>
                  <a:pt x="821899" y="6565"/>
                  <a:pt x="1192562" y="1522"/>
                </a:cubicBezTo>
                <a:cubicBezTo>
                  <a:pt x="1287308" y="198"/>
                  <a:pt x="1382932" y="-349"/>
                  <a:pt x="1479137" y="23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5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 panose="020B0504020202020204" pitchFamily="34" charset="0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="" xmlns:a16="http://schemas.microsoft.com/office/drawing/2014/main" id="{34ABFBEA-4EB0-4D02-A2C0-1733CD3D6F12}"/>
              </a:ext>
            </a:extLst>
          </p:cNvPr>
          <p:cNvSpPr/>
          <p:nvPr/>
        </p:nvSpPr>
        <p:spPr>
          <a:xfrm>
            <a:off x="1" y="688126"/>
            <a:ext cx="448491" cy="1634252"/>
          </a:xfrm>
          <a:custGeom>
            <a:avLst/>
            <a:gdLst>
              <a:gd name="connsiteX0" fmla="*/ 0 w 448491"/>
              <a:gd name="connsiteY0" fmla="*/ 0 h 1634252"/>
              <a:gd name="connsiteX1" fmla="*/ 12983 w 448491"/>
              <a:gd name="connsiteY1" fmla="*/ 10508 h 1634252"/>
              <a:gd name="connsiteX2" fmla="*/ 441611 w 448491"/>
              <a:gd name="connsiteY2" fmla="*/ 863751 h 1634252"/>
              <a:gd name="connsiteX3" fmla="*/ 251011 w 448491"/>
              <a:gd name="connsiteY3" fmla="*/ 1302895 h 1634252"/>
              <a:gd name="connsiteX4" fmla="*/ 74605 w 448491"/>
              <a:gd name="connsiteY4" fmla="*/ 1543249 h 1634252"/>
              <a:gd name="connsiteX5" fmla="*/ 0 w 448491"/>
              <a:gd name="connsiteY5" fmla="*/ 1634252 h 1634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8491" h="1634252">
                <a:moveTo>
                  <a:pt x="0" y="0"/>
                </a:moveTo>
                <a:lnTo>
                  <a:pt x="12983" y="10508"/>
                </a:lnTo>
                <a:cubicBezTo>
                  <a:pt x="278410" y="241022"/>
                  <a:pt x="489787" y="530267"/>
                  <a:pt x="441611" y="863751"/>
                </a:cubicBezTo>
                <a:cubicBezTo>
                  <a:pt x="418542" y="1022632"/>
                  <a:pt x="337007" y="1166302"/>
                  <a:pt x="251011" y="1302895"/>
                </a:cubicBezTo>
                <a:cubicBezTo>
                  <a:pt x="215138" y="1359902"/>
                  <a:pt x="154723" y="1442480"/>
                  <a:pt x="74605" y="1543249"/>
                </a:cubicBezTo>
                <a:lnTo>
                  <a:pt x="0" y="163425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900">
              <a:solidFill>
                <a:prstClr val="white"/>
              </a:solidFill>
              <a:latin typeface="Avenir Next LT Pro" panose="020B0504020202020204" pitchFamily="34" charset="0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="" xmlns:a16="http://schemas.microsoft.com/office/drawing/2014/main" id="{19E083F6-57F4-487B-A766-EA0462B1EED8}"/>
              </a:ext>
            </a:extLst>
          </p:cNvPr>
          <p:cNvSpPr/>
          <p:nvPr/>
        </p:nvSpPr>
        <p:spPr>
          <a:xfrm>
            <a:off x="7309459" y="6144069"/>
            <a:ext cx="4418271" cy="718159"/>
          </a:xfrm>
          <a:custGeom>
            <a:avLst/>
            <a:gdLst>
              <a:gd name="connsiteX0" fmla="*/ 1421452 w 4590626"/>
              <a:gd name="connsiteY0" fmla="*/ 0 h 713930"/>
              <a:gd name="connsiteX1" fmla="*/ 3247781 w 4590626"/>
              <a:gd name="connsiteY1" fmla="*/ 271915 h 713930"/>
              <a:gd name="connsiteX2" fmla="*/ 4517331 w 4590626"/>
              <a:gd name="connsiteY2" fmla="*/ 693394 h 713930"/>
              <a:gd name="connsiteX3" fmla="*/ 4590626 w 4590626"/>
              <a:gd name="connsiteY3" fmla="*/ 713930 h 713930"/>
              <a:gd name="connsiteX4" fmla="*/ 0 w 4590626"/>
              <a:gd name="connsiteY4" fmla="*/ 713930 h 713930"/>
              <a:gd name="connsiteX5" fmla="*/ 2854 w 4590626"/>
              <a:gd name="connsiteY5" fmla="*/ 705624 h 713930"/>
              <a:gd name="connsiteX6" fmla="*/ 226680 w 4590626"/>
              <a:gd name="connsiteY6" fmla="*/ 333970 h 713930"/>
              <a:gd name="connsiteX7" fmla="*/ 1160245 w 4590626"/>
              <a:gd name="connsiteY7" fmla="*/ 1178 h 713930"/>
              <a:gd name="connsiteX8" fmla="*/ 1421452 w 4590626"/>
              <a:gd name="connsiteY8" fmla="*/ 0 h 713930"/>
              <a:gd name="connsiteX0" fmla="*/ 1421452 w 4517331"/>
              <a:gd name="connsiteY0" fmla="*/ 0 h 713930"/>
              <a:gd name="connsiteX1" fmla="*/ 3247781 w 4517331"/>
              <a:gd name="connsiteY1" fmla="*/ 271915 h 713930"/>
              <a:gd name="connsiteX2" fmla="*/ 4517331 w 4517331"/>
              <a:gd name="connsiteY2" fmla="*/ 693394 h 713930"/>
              <a:gd name="connsiteX3" fmla="*/ 0 w 4517331"/>
              <a:gd name="connsiteY3" fmla="*/ 713930 h 713930"/>
              <a:gd name="connsiteX4" fmla="*/ 2854 w 4517331"/>
              <a:gd name="connsiteY4" fmla="*/ 705624 h 713930"/>
              <a:gd name="connsiteX5" fmla="*/ 226680 w 4517331"/>
              <a:gd name="connsiteY5" fmla="*/ 333970 h 713930"/>
              <a:gd name="connsiteX6" fmla="*/ 1160245 w 4517331"/>
              <a:gd name="connsiteY6" fmla="*/ 1178 h 713930"/>
              <a:gd name="connsiteX7" fmla="*/ 1421452 w 4517331"/>
              <a:gd name="connsiteY7" fmla="*/ 0 h 713930"/>
              <a:gd name="connsiteX0" fmla="*/ 0 w 4608771"/>
              <a:gd name="connsiteY0" fmla="*/ 713930 h 784834"/>
              <a:gd name="connsiteX1" fmla="*/ 2854 w 4608771"/>
              <a:gd name="connsiteY1" fmla="*/ 705624 h 784834"/>
              <a:gd name="connsiteX2" fmla="*/ 226680 w 4608771"/>
              <a:gd name="connsiteY2" fmla="*/ 333970 h 784834"/>
              <a:gd name="connsiteX3" fmla="*/ 1160245 w 4608771"/>
              <a:gd name="connsiteY3" fmla="*/ 1178 h 784834"/>
              <a:gd name="connsiteX4" fmla="*/ 1421452 w 4608771"/>
              <a:gd name="connsiteY4" fmla="*/ 0 h 784834"/>
              <a:gd name="connsiteX5" fmla="*/ 3247781 w 4608771"/>
              <a:gd name="connsiteY5" fmla="*/ 271915 h 784834"/>
              <a:gd name="connsiteX6" fmla="*/ 4608771 w 4608771"/>
              <a:gd name="connsiteY6" fmla="*/ 784834 h 784834"/>
              <a:gd name="connsiteX0" fmla="*/ 0 w 4418271"/>
              <a:gd name="connsiteY0" fmla="*/ 713930 h 718159"/>
              <a:gd name="connsiteX1" fmla="*/ 2854 w 4418271"/>
              <a:gd name="connsiteY1" fmla="*/ 705624 h 718159"/>
              <a:gd name="connsiteX2" fmla="*/ 226680 w 4418271"/>
              <a:gd name="connsiteY2" fmla="*/ 333970 h 718159"/>
              <a:gd name="connsiteX3" fmla="*/ 1160245 w 4418271"/>
              <a:gd name="connsiteY3" fmla="*/ 1178 h 718159"/>
              <a:gd name="connsiteX4" fmla="*/ 1421452 w 4418271"/>
              <a:gd name="connsiteY4" fmla="*/ 0 h 718159"/>
              <a:gd name="connsiteX5" fmla="*/ 3247781 w 4418271"/>
              <a:gd name="connsiteY5" fmla="*/ 271915 h 718159"/>
              <a:gd name="connsiteX6" fmla="*/ 4418271 w 4418271"/>
              <a:gd name="connsiteY6" fmla="*/ 718159 h 718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18271" h="718159">
                <a:moveTo>
                  <a:pt x="0" y="713930"/>
                </a:moveTo>
                <a:lnTo>
                  <a:pt x="2854" y="705624"/>
                </a:lnTo>
                <a:cubicBezTo>
                  <a:pt x="60059" y="562888"/>
                  <a:pt x="131373" y="433874"/>
                  <a:pt x="226680" y="333970"/>
                </a:cubicBezTo>
                <a:cubicBezTo>
                  <a:pt x="463632" y="85526"/>
                  <a:pt x="822395" y="5774"/>
                  <a:pt x="1160245" y="1178"/>
                </a:cubicBezTo>
                <a:lnTo>
                  <a:pt x="1421452" y="0"/>
                </a:lnTo>
                <a:cubicBezTo>
                  <a:pt x="2035274" y="3698"/>
                  <a:pt x="2748311" y="152222"/>
                  <a:pt x="3247781" y="271915"/>
                </a:cubicBezTo>
                <a:cubicBezTo>
                  <a:pt x="3747251" y="391608"/>
                  <a:pt x="3902480" y="501606"/>
                  <a:pt x="4418271" y="718159"/>
                </a:cubicBezTo>
              </a:path>
            </a:pathLst>
          </a:cu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A3A2F988-7148-4375-83D8-12EE5EBC7B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62000"/>
            <a:ext cx="106680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F6896238-C5B3-4F3C-97FA-890E1A51A2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2286000"/>
            <a:ext cx="10668000" cy="38180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D6E4474-0442-4E4B-9E5B-CA7B3951C1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389165" y="194320"/>
            <a:ext cx="20408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  <a:alpha val="70000"/>
                  </a:schemeClr>
                </a:solidFill>
              </a:defRPr>
            </a:lvl1pPr>
          </a:lstStyle>
          <a:p>
            <a:fld id="{76969C88-B244-455D-A017-012B25B1ACDD}" type="datetimeFigureOut">
              <a:rPr lang="en-US" smtClean="0"/>
              <a:pPr/>
              <a:t>8/1/2022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0626A98-F887-40E1-B9BA-9D93DE90E0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61999" y="6356350"/>
            <a:ext cx="66128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482C8119-73F6-4713-9AD3-3628DCDFB8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06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  <a:alpha val="70000"/>
                  </a:schemeClr>
                </a:solidFill>
              </a:defRPr>
            </a:lvl1pPr>
          </a:lstStyle>
          <a:p>
            <a:fld id="{07CE569E-9B7C-4CB9-AB80-C0841F922C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45538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5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>
          <p15:clr>
            <a:srgbClr val="F26B43"/>
          </p15:clr>
        </p15:guide>
        <p15:guide id="2" pos="480">
          <p15:clr>
            <a:srgbClr val="F26B43"/>
          </p15:clr>
        </p15:guide>
        <p15:guide id="3" pos="960">
          <p15:clr>
            <a:srgbClr val="F26B43"/>
          </p15:clr>
        </p15:guide>
        <p15:guide id="4" pos="1440">
          <p15:clr>
            <a:srgbClr val="F26B43"/>
          </p15:clr>
        </p15:guide>
        <p15:guide id="5" pos="1920">
          <p15:clr>
            <a:srgbClr val="F26B43"/>
          </p15:clr>
        </p15:guide>
        <p15:guide id="6" pos="2400">
          <p15:clr>
            <a:srgbClr val="F26B43"/>
          </p15:clr>
        </p15:guide>
        <p15:guide id="7" pos="2880">
          <p15:clr>
            <a:srgbClr val="F26B43"/>
          </p15:clr>
        </p15:guide>
        <p15:guide id="8" pos="3360">
          <p15:clr>
            <a:srgbClr val="F26B43"/>
          </p15:clr>
        </p15:guide>
        <p15:guide id="9" pos="3840">
          <p15:clr>
            <a:srgbClr val="F26B43"/>
          </p15:clr>
        </p15:guide>
        <p15:guide id="10" pos="4320">
          <p15:clr>
            <a:srgbClr val="F26B43"/>
          </p15:clr>
        </p15:guide>
        <p15:guide id="11" pos="4800">
          <p15:clr>
            <a:srgbClr val="F26B43"/>
          </p15:clr>
        </p15:guide>
        <p15:guide id="12" pos="5280">
          <p15:clr>
            <a:srgbClr val="F26B43"/>
          </p15:clr>
        </p15:guide>
        <p15:guide id="13" pos="5760">
          <p15:clr>
            <a:srgbClr val="F26B43"/>
          </p15:clr>
        </p15:guide>
        <p15:guide id="14" pos="6240">
          <p15:clr>
            <a:srgbClr val="F26B43"/>
          </p15:clr>
        </p15:guide>
        <p15:guide id="15" pos="6720">
          <p15:clr>
            <a:srgbClr val="F26B43"/>
          </p15:clr>
        </p15:guide>
        <p15:guide id="16" pos="7200">
          <p15:clr>
            <a:srgbClr val="F26B43"/>
          </p15:clr>
        </p15:guide>
        <p15:guide id="17" pos="7680">
          <p15:clr>
            <a:srgbClr val="F26B43"/>
          </p15:clr>
        </p15:guide>
        <p15:guide id="18" orient="horz">
          <p15:clr>
            <a:srgbClr val="F26B43"/>
          </p15:clr>
        </p15:guide>
        <p15:guide id="19" orient="horz" pos="480">
          <p15:clr>
            <a:srgbClr val="F26B43"/>
          </p15:clr>
        </p15:guide>
        <p15:guide id="20" orient="horz" pos="960">
          <p15:clr>
            <a:srgbClr val="F26B43"/>
          </p15:clr>
        </p15:guide>
        <p15:guide id="21" orient="horz" pos="1440">
          <p15:clr>
            <a:srgbClr val="F26B43"/>
          </p15:clr>
        </p15:guide>
        <p15:guide id="22" orient="horz" pos="1920">
          <p15:clr>
            <a:srgbClr val="F26B43"/>
          </p15:clr>
        </p15:guide>
        <p15:guide id="23" orient="horz" pos="2400">
          <p15:clr>
            <a:srgbClr val="F26B43"/>
          </p15:clr>
        </p15:guide>
        <p15:guide id="24" orient="horz" pos="2880">
          <p15:clr>
            <a:srgbClr val="F26B43"/>
          </p15:clr>
        </p15:guide>
        <p15:guide id="25" orient="horz" pos="3360">
          <p15:clr>
            <a:srgbClr val="F26B43"/>
          </p15:clr>
        </p15:guide>
        <p15:guide id="26" orient="horz" pos="3840">
          <p15:clr>
            <a:srgbClr val="F26B43"/>
          </p15:clr>
        </p15:guide>
        <p15:guide id="27" orient="horz" pos="432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DB7C239-B44D-3496-A075-B55082D1B5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0" y="1524000"/>
            <a:ext cx="10668000" cy="1018903"/>
          </a:xfrm>
        </p:spPr>
        <p:txBody>
          <a:bodyPr/>
          <a:lstStyle/>
          <a:p>
            <a:r>
              <a:rPr lang="en-US" u="sng" dirty="0" smtClean="0"/>
              <a:t>M.A.S.E Attendance </a:t>
            </a:r>
            <a:endParaRPr lang="en-US" u="sng" dirty="0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C269FC37-EC3A-9A2B-5687-682DB790F3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2000" y="2660821"/>
            <a:ext cx="10668000" cy="15240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Questions &amp; </a:t>
            </a:r>
            <a:r>
              <a:rPr lang="en-US" dirty="0" smtClean="0"/>
              <a:t>Answers</a:t>
            </a:r>
          </a:p>
          <a:p>
            <a:r>
              <a:rPr lang="en-US" dirty="0" smtClean="0"/>
              <a:t>Ms. W. Hannah </a:t>
            </a:r>
          </a:p>
          <a:p>
            <a:r>
              <a:rPr lang="en-US" dirty="0" smtClean="0"/>
              <a:t>Attendance Liaison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492215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FDDDE3F-93CB-7442-4E9F-55C2580AF7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9622" y="317157"/>
            <a:ext cx="10668000" cy="1231557"/>
          </a:xfrm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/>
          <a:lstStyle/>
          <a:p>
            <a:pPr algn="ctr"/>
            <a:r>
              <a:rPr lang="en-US" u="sng" dirty="0"/>
              <a:t>What Time Does School Start?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510E120-427E-30C3-EA4C-A53CAA1224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869990"/>
            <a:ext cx="10668000" cy="4234094"/>
          </a:xfrm>
        </p:spPr>
        <p:txBody>
          <a:bodyPr>
            <a:normAutofit/>
          </a:bodyPr>
          <a:lstStyle/>
          <a:p>
            <a:r>
              <a:rPr lang="en-US" dirty="0"/>
              <a:t>School starts at 7:15 </a:t>
            </a:r>
            <a:r>
              <a:rPr lang="en-US" dirty="0" smtClean="0"/>
              <a:t>AM</a:t>
            </a:r>
            <a:endParaRPr lang="en-US" dirty="0"/>
          </a:p>
          <a:p>
            <a:r>
              <a:rPr lang="en-US" dirty="0"/>
              <a:t>If you come to school anytime </a:t>
            </a:r>
            <a:r>
              <a:rPr lang="en-US" dirty="0" smtClean="0"/>
              <a:t>AFTER </a:t>
            </a:r>
            <a:r>
              <a:rPr lang="en-US" dirty="0"/>
              <a:t>7:15 </a:t>
            </a:r>
            <a:r>
              <a:rPr lang="en-US" dirty="0" smtClean="0"/>
              <a:t>AM, you </a:t>
            </a:r>
            <a:r>
              <a:rPr lang="en-US" dirty="0"/>
              <a:t>are considered TARDY</a:t>
            </a:r>
            <a:r>
              <a:rPr lang="en-US" dirty="0" smtClean="0"/>
              <a:t>!!!</a:t>
            </a:r>
          </a:p>
          <a:p>
            <a:r>
              <a:rPr lang="en-US" dirty="0" smtClean="0"/>
              <a:t>At </a:t>
            </a:r>
            <a:r>
              <a:rPr lang="en-US" dirty="0" smtClean="0"/>
              <a:t>7:45 AM &amp; AFTER </a:t>
            </a:r>
            <a:r>
              <a:rPr lang="en-US" dirty="0" smtClean="0"/>
              <a:t>a PARENT must come into the office to sign you in.</a:t>
            </a:r>
          </a:p>
          <a:p>
            <a:r>
              <a:rPr lang="en-US" dirty="0" smtClean="0"/>
              <a:t>If you are a student driver, please make provisions to be here on time.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2139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>
        <p:wheel spokes="1"/>
      </p:transition>
    </mc:Choice>
    <mc:Fallback xmlns="">
      <p:transition spd="slow">
        <p:wheel spokes="1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2AC70FC-02E4-B2F1-6A86-394125FF01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296562"/>
            <a:ext cx="10668000" cy="1989438"/>
          </a:xfrm>
        </p:spPr>
        <p:txBody>
          <a:bodyPr>
            <a:normAutofit/>
          </a:bodyPr>
          <a:lstStyle/>
          <a:p>
            <a:pPr algn="ctr"/>
            <a:r>
              <a:rPr lang="en-US" sz="3500" u="sng" dirty="0"/>
              <a:t>Does </a:t>
            </a:r>
            <a:r>
              <a:rPr lang="en-US" sz="3500" u="sng" dirty="0" smtClean="0"/>
              <a:t>it hurt </a:t>
            </a:r>
            <a:r>
              <a:rPr lang="en-US" sz="3500" u="sng" dirty="0"/>
              <a:t>my Grade If I </a:t>
            </a:r>
            <a:r>
              <a:rPr lang="en-US" sz="3500" u="sng" dirty="0" smtClean="0"/>
              <a:t>am absent from school</a:t>
            </a:r>
            <a:r>
              <a:rPr lang="en-US" sz="3500" u="sng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90F0393-2053-A028-E728-6DC1F453D1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YES! </a:t>
            </a:r>
            <a:r>
              <a:rPr lang="en-US" dirty="0" smtClean="0"/>
              <a:t>If you are not present in class, how can you learn…..</a:t>
            </a:r>
            <a:endParaRPr lang="en-US" dirty="0"/>
          </a:p>
          <a:p>
            <a:r>
              <a:rPr lang="en-US" dirty="0" smtClean="0"/>
              <a:t>9 classes are missed every day when you miss school so if you miss school 2 days how many absences is that for the day?  </a:t>
            </a:r>
          </a:p>
          <a:p>
            <a:r>
              <a:rPr lang="en-US" dirty="0" smtClean="0"/>
              <a:t>It’s hard to catch up &amp; if your absence is not excused, make-up work </a:t>
            </a:r>
            <a:r>
              <a:rPr lang="en-US" dirty="0" smtClean="0"/>
              <a:t>is not </a:t>
            </a:r>
            <a:r>
              <a:rPr lang="en-US" dirty="0" smtClean="0"/>
              <a:t>guaranteed by the teacher.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559921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18DC9D3-1076-C4D2-5AA2-9C4D19A4AE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226541"/>
            <a:ext cx="10668000" cy="1256270"/>
          </a:xfrm>
        </p:spPr>
        <p:txBody>
          <a:bodyPr/>
          <a:lstStyle/>
          <a:p>
            <a:pPr algn="ctr"/>
            <a:r>
              <a:rPr lang="en-US" u="sng" dirty="0"/>
              <a:t>Do I </a:t>
            </a:r>
            <a:r>
              <a:rPr lang="en-US" u="sng" dirty="0" smtClean="0"/>
              <a:t>Have </a:t>
            </a:r>
            <a:r>
              <a:rPr lang="en-US" u="sng" dirty="0"/>
              <a:t>to Bring a </a:t>
            </a:r>
            <a:r>
              <a:rPr lang="en-US" u="sng" dirty="0" smtClean="0"/>
              <a:t>Note?</a:t>
            </a:r>
            <a:endParaRPr lang="en-US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FDC4AFD-8276-4737-1887-C658AFE85B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750542"/>
            <a:ext cx="10668000" cy="4905632"/>
          </a:xfrm>
        </p:spPr>
        <p:txBody>
          <a:bodyPr>
            <a:normAutofit/>
          </a:bodyPr>
          <a:lstStyle/>
          <a:p>
            <a:r>
              <a:rPr lang="en-US" dirty="0" smtClean="0"/>
              <a:t>YES! You </a:t>
            </a:r>
            <a:r>
              <a:rPr lang="en-US" dirty="0"/>
              <a:t>must bring a note or have your parent email Ms. Hannah every time you are </a:t>
            </a:r>
            <a:r>
              <a:rPr lang="en-US" dirty="0" smtClean="0"/>
              <a:t>absent.</a:t>
            </a:r>
            <a:endParaRPr lang="en-US" dirty="0"/>
          </a:p>
          <a:p>
            <a:r>
              <a:rPr lang="en-US" dirty="0"/>
              <a:t>All </a:t>
            </a:r>
            <a:r>
              <a:rPr lang="en-US" dirty="0" smtClean="0"/>
              <a:t>valid absences </a:t>
            </a:r>
            <a:r>
              <a:rPr lang="en-US" dirty="0" smtClean="0"/>
              <a:t>WITHOUT </a:t>
            </a:r>
            <a:r>
              <a:rPr lang="en-US" dirty="0"/>
              <a:t>a </a:t>
            </a:r>
            <a:r>
              <a:rPr lang="en-US" dirty="0" smtClean="0"/>
              <a:t>note, are UNEXCUSED</a:t>
            </a:r>
            <a:endParaRPr lang="en-US" dirty="0"/>
          </a:p>
          <a:p>
            <a:r>
              <a:rPr lang="en-US" dirty="0"/>
              <a:t>If you go to the </a:t>
            </a:r>
            <a:r>
              <a:rPr lang="en-US" dirty="0" smtClean="0"/>
              <a:t>Doctor/Dentist, </a:t>
            </a:r>
            <a:r>
              <a:rPr lang="en-US" dirty="0"/>
              <a:t>a</a:t>
            </a:r>
            <a:r>
              <a:rPr lang="en-US" dirty="0" smtClean="0"/>
              <a:t> Business/School, </a:t>
            </a:r>
            <a:r>
              <a:rPr lang="en-US" dirty="0"/>
              <a:t>please ask them for a note </a:t>
            </a:r>
            <a:r>
              <a:rPr lang="en-US" dirty="0" smtClean="0"/>
              <a:t>as proof to be excused from </a:t>
            </a:r>
            <a:r>
              <a:rPr lang="en-US" dirty="0"/>
              <a:t>school. </a:t>
            </a:r>
            <a:endParaRPr lang="en-US" dirty="0" smtClean="0"/>
          </a:p>
          <a:p>
            <a:r>
              <a:rPr lang="en-US" dirty="0" smtClean="0"/>
              <a:t>Teachers </a:t>
            </a:r>
            <a:r>
              <a:rPr lang="en-US" dirty="0" smtClean="0"/>
              <a:t>are not required to allow you to make </a:t>
            </a:r>
            <a:r>
              <a:rPr lang="en-US" dirty="0" smtClean="0"/>
              <a:t>up your work if your absence was unexcused.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019541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F6B8E7D-B325-3767-8147-36416198C6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313037"/>
            <a:ext cx="10668000" cy="1206843"/>
          </a:xfrm>
        </p:spPr>
        <p:txBody>
          <a:bodyPr/>
          <a:lstStyle/>
          <a:p>
            <a:pPr algn="ctr"/>
            <a:r>
              <a:rPr lang="en-US" u="sng" dirty="0" smtClean="0"/>
              <a:t>TRUANCY</a:t>
            </a:r>
            <a:endParaRPr lang="en-US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29E1A50-AB2F-CAFE-A4C1-245F0A8181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2617" y="1643449"/>
            <a:ext cx="10668000" cy="4782065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If you are absent 3 to 4 times UNEXCUSED, you will receive </a:t>
            </a:r>
            <a:r>
              <a:rPr lang="en-US" dirty="0" smtClean="0"/>
              <a:t>Truancy SART Warning Letter or email.</a:t>
            </a:r>
          </a:p>
          <a:p>
            <a:r>
              <a:rPr lang="en-US" dirty="0" smtClean="0"/>
              <a:t>If </a:t>
            </a:r>
            <a:r>
              <a:rPr lang="en-US" dirty="0" smtClean="0"/>
              <a:t>you are absent more than 5 times </a:t>
            </a:r>
            <a:r>
              <a:rPr lang="en-US" dirty="0" smtClean="0"/>
              <a:t>UNEXCUSED, </a:t>
            </a:r>
            <a:r>
              <a:rPr lang="en-US" dirty="0" smtClean="0"/>
              <a:t>your parent will receive a </a:t>
            </a:r>
            <a:r>
              <a:rPr lang="en-US" dirty="0" smtClean="0"/>
              <a:t>Truancy SART </a:t>
            </a:r>
            <a:r>
              <a:rPr lang="en-US" dirty="0"/>
              <a:t>L</a:t>
            </a:r>
            <a:r>
              <a:rPr lang="en-US" dirty="0" smtClean="0"/>
              <a:t>etter </a:t>
            </a:r>
            <a:r>
              <a:rPr lang="en-US" dirty="0" smtClean="0"/>
              <a:t>for a </a:t>
            </a:r>
            <a:r>
              <a:rPr lang="en-US" dirty="0" smtClean="0"/>
              <a:t>MANDATORY </a:t>
            </a:r>
            <a:r>
              <a:rPr lang="en-US" dirty="0" smtClean="0"/>
              <a:t>meeting at </a:t>
            </a:r>
            <a:r>
              <a:rPr lang="en-US" dirty="0" smtClean="0"/>
              <a:t>school.</a:t>
            </a:r>
            <a:endParaRPr lang="en-US" dirty="0" smtClean="0"/>
          </a:p>
          <a:p>
            <a:r>
              <a:rPr lang="en-US" dirty="0" smtClean="0"/>
              <a:t>10 or more </a:t>
            </a:r>
            <a:r>
              <a:rPr lang="en-US" dirty="0" smtClean="0"/>
              <a:t>UNEXCUSED absences, </a:t>
            </a:r>
            <a:r>
              <a:rPr lang="en-US" dirty="0" smtClean="0"/>
              <a:t>parents will </a:t>
            </a:r>
            <a:r>
              <a:rPr lang="en-US" dirty="0" smtClean="0"/>
              <a:t>receive a Truancy SARB Letter &amp; </a:t>
            </a:r>
            <a:r>
              <a:rPr lang="en-US" dirty="0" smtClean="0"/>
              <a:t>be referred to the District Attorney’s office.</a:t>
            </a:r>
          </a:p>
          <a:p>
            <a:r>
              <a:rPr lang="en-US" dirty="0" smtClean="0"/>
              <a:t>Scholars are only allowed to submit 10 hand written notes/emails per school year for EXCUSED absences.</a:t>
            </a:r>
            <a:endParaRPr lang="en-US" dirty="0" smtClean="0"/>
          </a:p>
          <a:p>
            <a:r>
              <a:rPr lang="en-US" dirty="0" smtClean="0"/>
              <a:t>Truancy counts </a:t>
            </a:r>
            <a:r>
              <a:rPr lang="en-US" dirty="0" smtClean="0"/>
              <a:t>as a discipline </a:t>
            </a:r>
            <a:r>
              <a:rPr lang="en-US" dirty="0" smtClean="0"/>
              <a:t>issue</a:t>
            </a:r>
            <a:r>
              <a:rPr lang="en-US" dirty="0"/>
              <a:t> </a:t>
            </a:r>
            <a:r>
              <a:rPr lang="en-US" dirty="0" smtClean="0"/>
              <a:t>&amp; can prohibit</a:t>
            </a:r>
            <a:r>
              <a:rPr lang="en-US" dirty="0" smtClean="0"/>
              <a:t> you from receiving a Compulsory </a:t>
            </a:r>
            <a:r>
              <a:rPr lang="en-US" dirty="0" smtClean="0"/>
              <a:t>Driving </a:t>
            </a:r>
            <a:r>
              <a:rPr lang="en-US" dirty="0" smtClean="0"/>
              <a:t>Form</a:t>
            </a:r>
            <a:r>
              <a:rPr lang="en-US" dirty="0"/>
              <a:t> </a:t>
            </a:r>
            <a:r>
              <a:rPr lang="en-US" dirty="0" smtClean="0"/>
              <a:t>if needed.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6186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098" y="333633"/>
            <a:ext cx="10668000" cy="1313935"/>
          </a:xfrm>
        </p:spPr>
        <p:txBody>
          <a:bodyPr/>
          <a:lstStyle/>
          <a:p>
            <a:pPr algn="ctr"/>
            <a:r>
              <a:rPr lang="en-US" u="sng" dirty="0" smtClean="0"/>
              <a:t>WE WANT YOU HERE!!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837038"/>
            <a:ext cx="10668000" cy="4267045"/>
          </a:xfrm>
        </p:spPr>
        <p:txBody>
          <a:bodyPr>
            <a:normAutofit/>
          </a:bodyPr>
          <a:lstStyle/>
          <a:p>
            <a:r>
              <a:rPr lang="en-US" dirty="0" smtClean="0"/>
              <a:t>Here at MASE, the </a:t>
            </a:r>
            <a:r>
              <a:rPr lang="en-US" dirty="0" smtClean="0"/>
              <a:t>teacher’s </a:t>
            </a:r>
            <a:r>
              <a:rPr lang="en-US" dirty="0" smtClean="0"/>
              <a:t>have a lot to teach you so we really want you to be present to learn.</a:t>
            </a:r>
          </a:p>
          <a:p>
            <a:r>
              <a:rPr lang="en-US" dirty="0" smtClean="0"/>
              <a:t>We value &amp; appreciate your choice to attend MASE Academy.</a:t>
            </a:r>
          </a:p>
          <a:p>
            <a:r>
              <a:rPr lang="en-US" dirty="0" smtClean="0"/>
              <a:t>At MASE, we strive for Excellence with Academics &amp; Attendance!</a:t>
            </a:r>
          </a:p>
          <a:p>
            <a:r>
              <a:rPr lang="en-US" dirty="0" smtClean="0"/>
              <a:t>Let’s show up &amp; show out this school year!!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3935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If there is a problem getting to school, please see </a:t>
            </a:r>
            <a:r>
              <a:rPr lang="en-US" smtClean="0"/>
              <a:t>an Administrator, </a:t>
            </a:r>
            <a:r>
              <a:rPr lang="en-US"/>
              <a:t>a </a:t>
            </a:r>
            <a:r>
              <a:rPr lang="en-US" smtClean="0"/>
              <a:t>Counselor </a:t>
            </a:r>
            <a:r>
              <a:rPr lang="en-US" dirty="0"/>
              <a:t>or myself.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8000" dirty="0" smtClean="0"/>
              <a:t>Thank You 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3846540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PebbleVTI">
  <a:themeElements>
    <a:clrScheme name="Blush 3">
      <a:dk1>
        <a:sysClr val="windowText" lastClr="000000"/>
      </a:dk1>
      <a:lt1>
        <a:sysClr val="window" lastClr="FFFFFF"/>
      </a:lt1>
      <a:dk2>
        <a:srgbClr val="B15E4E"/>
      </a:dk2>
      <a:lt2>
        <a:srgbClr val="FFFFFF"/>
      </a:lt2>
      <a:accent1>
        <a:srgbClr val="C5B096"/>
      </a:accent1>
      <a:accent2>
        <a:srgbClr val="ECA855"/>
      </a:accent2>
      <a:accent3>
        <a:srgbClr val="9BBFB0"/>
      </a:accent3>
      <a:accent4>
        <a:srgbClr val="A9AEA7"/>
      </a:accent4>
      <a:accent5>
        <a:srgbClr val="6A787C"/>
      </a:accent5>
      <a:accent6>
        <a:srgbClr val="3B4345"/>
      </a:accent6>
      <a:hlink>
        <a:srgbClr val="ECA855"/>
      </a:hlink>
      <a:folHlink>
        <a:srgbClr val="6A392F"/>
      </a:folHlink>
    </a:clrScheme>
    <a:fontScheme name="Custom 4">
      <a:majorFont>
        <a:latin typeface="Sitka Subheading"/>
        <a:ea typeface=""/>
        <a:cs typeface=""/>
      </a:majorFont>
      <a:minorFont>
        <a:latin typeface="Avenir Next LT Pr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ebbleVTI" id="{8B4DB91D-6BB4-4BA3-973A-733D3AF2680E}" vid="{9A19CF0D-2077-4BF4-BAA5-86934C336D5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Pebble</Template>
  <TotalTime>232</TotalTime>
  <Words>412</Words>
  <Application>Microsoft Office PowerPoint</Application>
  <PresentationFormat>Widescreen</PresentationFormat>
  <Paragraphs>31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Avenir Next LT Pro</vt:lpstr>
      <vt:lpstr>Avenir Next LT Pro Light</vt:lpstr>
      <vt:lpstr>Sitka Subheading</vt:lpstr>
      <vt:lpstr>PebbleVTI</vt:lpstr>
      <vt:lpstr>M.A.S.E Attendance </vt:lpstr>
      <vt:lpstr>What Time Does School Start?</vt:lpstr>
      <vt:lpstr>Does it hurt my Grade If I am absent from school?</vt:lpstr>
      <vt:lpstr>Do I Have to Bring a Note?</vt:lpstr>
      <vt:lpstr>TRUANCY</vt:lpstr>
      <vt:lpstr>WE WANT YOU HERE!!</vt:lpstr>
      <vt:lpstr>If there is a problem getting to school, please see an Administrator, a Counselor or myself.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M.A.S.E.  Attendance</dc:title>
  <dc:creator>Wendy Hannah</dc:creator>
  <cp:lastModifiedBy>Wendy Hannah</cp:lastModifiedBy>
  <cp:revision>17</cp:revision>
  <dcterms:created xsi:type="dcterms:W3CDTF">2022-06-03T16:37:47Z</dcterms:created>
  <dcterms:modified xsi:type="dcterms:W3CDTF">2022-08-01T13:57:59Z</dcterms:modified>
</cp:coreProperties>
</file>